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9" name="Body Level One…"/>
          <p:cNvSpPr txBox="1"/>
          <p:nvPr>
            <p:ph type="body" idx="1"/>
          </p:nvPr>
        </p:nvSpPr>
        <p:spPr>
          <a:xfrm>
            <a:off x="406400" y="1981200"/>
            <a:ext cx="12192000" cy="6108700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4000"/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0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28489" y="92726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Image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Image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Image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0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1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2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pic>
        <p:nvPicPr>
          <p:cNvPr id="133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42" name="Image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pic>
        <p:nvPicPr>
          <p:cNvPr id="144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cap="none" sz="8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anchor="ctr"/>
          <a:lstStyle>
            <a:lvl1pPr marL="889000" indent="-571500">
              <a:spcBef>
                <a:spcPts val="2400"/>
              </a:spcBef>
              <a:buClrTx/>
              <a:buSzPct val="171000"/>
              <a:buFontTx/>
              <a:buChar char="•"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333500" indent="-571500">
              <a:spcBef>
                <a:spcPts val="2400"/>
              </a:spcBef>
              <a:buClrTx/>
              <a:buSzPct val="171000"/>
              <a:buFontTx/>
              <a:buChar char="•"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778000" indent="-571500">
              <a:spcBef>
                <a:spcPts val="2400"/>
              </a:spcBef>
              <a:buClrTx/>
              <a:buSzPct val="171000"/>
              <a:buFontTx/>
              <a:buChar char="•"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>
              <a:spcBef>
                <a:spcPts val="2400"/>
              </a:spcBef>
              <a:buClrTx/>
              <a:buSzPct val="171000"/>
              <a:buFontTx/>
              <a:buChar char="•"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>
              <a:spcBef>
                <a:spcPts val="2400"/>
              </a:spcBef>
              <a:buClrTx/>
              <a:buSzPct val="171000"/>
              <a:buFontTx/>
              <a:buChar char="•"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36830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pic>
        <p:nvPicPr>
          <p:cNvPr id="49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8" name="Image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1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xfrm>
            <a:off x="406400" y="1993900"/>
            <a:ext cx="12192000" cy="6974136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4000"/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24256" y="92726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 flipV="1">
            <a:off x="406400" y="2184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xfrm>
            <a:off x="406400" y="685800"/>
            <a:ext cx="12192000" cy="1002863"/>
          </a:xfrm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406400" y="1968500"/>
            <a:ext cx="12192000" cy="7051279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4000">
                <a:solidFill>
                  <a:srgbClr val="000000"/>
                </a:solidFill>
              </a:defRPr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  <a:defRPr>
                <a:solidFill>
                  <a:srgbClr val="000000"/>
                </a:solidFill>
              </a:defRPr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3000">
                <a:solidFill>
                  <a:srgbClr val="000000"/>
                </a:solidFill>
              </a:defRPr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3000">
                <a:solidFill>
                  <a:srgbClr val="000000"/>
                </a:solidFill>
              </a:defRPr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30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7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/>
          <p:nvPr>
            <p:ph type="sldNum" sz="quarter" idx="2"/>
          </p:nvPr>
        </p:nvSpPr>
        <p:spPr>
          <a:xfrm>
            <a:off x="-1144" y="92853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Line"/>
          <p:cNvSpPr/>
          <p:nvPr/>
        </p:nvSpPr>
        <p:spPr>
          <a:xfrm flipV="1">
            <a:off x="406400" y="2692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6" name="Image"/>
          <p:cNvSpPr/>
          <p:nvPr>
            <p:ph type="pic" idx="13"/>
          </p:nvPr>
        </p:nvSpPr>
        <p:spPr>
          <a:xfrm>
            <a:off x="6459986" y="474856"/>
            <a:ext cx="7924866" cy="87459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406400" y="2019300"/>
            <a:ext cx="6299200" cy="6648649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3500"/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2800"/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2800"/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8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/>
          <p:nvPr/>
        </p:nvSpPr>
        <p:spPr>
          <a:xfrm>
            <a:off x="406400" y="685800"/>
            <a:ext cx="6299200" cy="100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9148">
              <a:lnSpc>
                <a:spcPct val="80000"/>
              </a:lnSpc>
              <a:spcBef>
                <a:spcPts val="2600"/>
              </a:spcBef>
              <a:defRPr cap="all" sz="705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20022" y="92853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2438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/>
        </p:nvSpPr>
        <p:spPr>
          <a:xfrm>
            <a:off x="406400" y="685800"/>
            <a:ext cx="12192000" cy="100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9148">
              <a:lnSpc>
                <a:spcPct val="80000"/>
              </a:lnSpc>
              <a:spcBef>
                <a:spcPts val="2600"/>
              </a:spcBef>
              <a:defRPr cap="all" sz="705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3089" y="9285307"/>
            <a:ext cx="406897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406400" y="7874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6.png"/><Relationship Id="rId7" Type="http://schemas.openxmlformats.org/officeDocument/2006/relationships/hyperlink" Target="http://www.cs.cmu.edu" TargetMode="External"/><Relationship Id="rId8" Type="http://schemas.openxmlformats.org/officeDocument/2006/relationships/hyperlink" Target="http://www.areyouawake.com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google.com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Relationship Id="rId3" Type="http://schemas.openxmlformats.org/officeDocument/2006/relationships/image" Target="../media/image2.tif"/><Relationship Id="rId4" Type="http://schemas.openxmlformats.org/officeDocument/2006/relationships/hyperlink" Target="http://www.google.com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Relationship Id="rId3" Type="http://schemas.openxmlformats.org/officeDocument/2006/relationships/image" Target="../media/image2.tif"/><Relationship Id="rId4" Type="http://schemas.openxmlformats.org/officeDocument/2006/relationships/hyperlink" Target="http://www.google.com" TargetMode="External"/><Relationship Id="rId5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reliminari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Preliminaries</a:t>
            </a:r>
          </a:p>
        </p:txBody>
      </p:sp>
      <p:sp>
        <p:nvSpPr>
          <p:cNvPr id="186" name="Introduction to Principles of Distributed System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Principles of Distributed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17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IP...</a:t>
            </a:r>
          </a:p>
        </p:txBody>
      </p:sp>
      <p:sp>
        <p:nvSpPr>
          <p:cNvPr id="228" name="Shape 175"/>
          <p:cNvSpPr/>
          <p:nvPr/>
        </p:nvSpPr>
        <p:spPr>
          <a:xfrm>
            <a:off x="9753600" y="4762500"/>
            <a:ext cx="1270000" cy="1270000"/>
          </a:xfrm>
          <a:prstGeom prst="rect">
            <a:avLst/>
          </a:prstGeom>
          <a:blipFill>
            <a:blip r:embed="rId2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" name="Shape 176"/>
          <p:cNvSpPr/>
          <p:nvPr/>
        </p:nvSpPr>
        <p:spPr>
          <a:xfrm>
            <a:off x="2819400" y="5308600"/>
            <a:ext cx="6934956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30" name="Computer5.png" descr="Computer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7200" y="4651375"/>
            <a:ext cx="1238250" cy="1089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cloud1.tiff" descr="cloud1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4406900"/>
            <a:ext cx="3251200" cy="243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GoogleServerMedium.tiff" descr="GoogleServerMedium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03538" y="4254500"/>
            <a:ext cx="3393262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180"/>
          <p:cNvSpPr/>
          <p:nvPr/>
        </p:nvSpPr>
        <p:spPr>
          <a:xfrm>
            <a:off x="3263900" y="6807200"/>
            <a:ext cx="6400800" cy="2159000"/>
          </a:xfrm>
          <a:prstGeom prst="rect">
            <a:avLst/>
          </a:prstGeom>
          <a:solidFill>
            <a:srgbClr val="FFECC7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34" name="Shape 181"/>
          <p:cNvSpPr txBox="1"/>
          <p:nvPr/>
        </p:nvSpPr>
        <p:spPr>
          <a:xfrm>
            <a:off x="3558293" y="6896100"/>
            <a:ext cx="437915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From:  128.2.185.33</a:t>
            </a:r>
          </a:p>
        </p:txBody>
      </p:sp>
      <p:sp>
        <p:nvSpPr>
          <p:cNvPr id="235" name="Shape 182"/>
          <p:cNvSpPr txBox="1"/>
          <p:nvPr/>
        </p:nvSpPr>
        <p:spPr>
          <a:xfrm>
            <a:off x="3542840" y="7391400"/>
            <a:ext cx="488807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To:      66.233.169.103</a:t>
            </a:r>
          </a:p>
        </p:txBody>
      </p:sp>
      <p:sp>
        <p:nvSpPr>
          <p:cNvPr id="236" name="Shape 183"/>
          <p:cNvSpPr txBox="1"/>
          <p:nvPr/>
        </p:nvSpPr>
        <p:spPr>
          <a:xfrm>
            <a:off x="4567819" y="8166100"/>
            <a:ext cx="416350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&lt;packet contents&gt;</a:t>
            </a:r>
          </a:p>
        </p:txBody>
      </p:sp>
      <p:pic>
        <p:nvPicPr>
          <p:cNvPr id="237" name="Picture 6.png" descr="Picture 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6000" y="1841500"/>
            <a:ext cx="8445500" cy="6070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" name="Shape 185"/>
          <p:cNvGrpSpPr/>
          <p:nvPr/>
        </p:nvGrpSpPr>
        <p:grpSpPr>
          <a:xfrm>
            <a:off x="2717800" y="342900"/>
            <a:ext cx="4584700" cy="4673600"/>
            <a:chOff x="0" y="0"/>
            <a:chExt cx="4584700" cy="4673600"/>
          </a:xfrm>
        </p:grpSpPr>
        <p:sp>
          <p:nvSpPr>
            <p:cNvPr id="238" name="Quote Bubble"/>
            <p:cNvSpPr/>
            <p:nvPr/>
          </p:nvSpPr>
          <p:spPr>
            <a:xfrm>
              <a:off x="0" y="0"/>
              <a:ext cx="4584700" cy="4673600"/>
            </a:xfrm>
            <a:prstGeom prst="wedgeEllipseCallout">
              <a:avLst>
                <a:gd name="adj1" fmla="val -53601"/>
                <a:gd name="adj2" fmla="val 4837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" name="hosts.txt…"/>
            <p:cNvSpPr txBox="1"/>
            <p:nvPr/>
          </p:nvSpPr>
          <p:spPr>
            <a:xfrm>
              <a:off x="671413" y="914400"/>
              <a:ext cx="3241874" cy="284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2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hosts.txt</a:t>
              </a:r>
            </a:p>
            <a:p>
              <a:pPr algn="ctr">
                <a:spcBef>
                  <a:spcPts val="0"/>
                </a:spcBef>
                <a:defRPr sz="2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  <a:p>
              <a:pPr algn="ctr">
                <a:spcBef>
                  <a:spcPts val="0"/>
                </a:spcBef>
                <a:defRPr sz="2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www.google.com 66.233.169.103</a:t>
              </a:r>
            </a:p>
            <a:p>
              <a:pPr algn="ctr">
                <a:spcBef>
                  <a:spcPts val="0"/>
                </a:spcBef>
                <a:defRPr sz="2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www.cmu.edu 128.2.185.33</a:t>
              </a:r>
            </a:p>
            <a:p>
              <a:pPr algn="ctr">
                <a:spcBef>
                  <a:spcPts val="0"/>
                </a:spcBef>
                <a:defRPr sz="2100" u="sng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7" invalidUrl="" action="" tgtFrame="" tooltip="" history="1" highlightClick="0" endSnd="0"/>
                </a:rPr>
                <a:t>www.cs.cmu.edu</a:t>
              </a:r>
              <a:r>
                <a:rPr u="none"/>
                <a:t> 128.2.56.91</a:t>
              </a:r>
            </a:p>
            <a:p>
              <a:pPr algn="ctr">
                <a:spcBef>
                  <a:spcPts val="0"/>
                </a:spcBef>
                <a:defRPr sz="2100" u="sng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8" invalidUrl="" action="" tgtFrame="" tooltip="" history="1" highlightClick="0" endSnd="0"/>
                </a:rPr>
                <a:t>www.areyouawake.com</a:t>
              </a:r>
              <a:r>
                <a:rPr u="none"/>
                <a:t> 66.93.60.192</a:t>
              </a:r>
            </a:p>
            <a:p>
              <a:pPr algn="ctr">
                <a:spcBef>
                  <a:spcPts val="0"/>
                </a:spcBef>
                <a:defRPr sz="2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...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500" fill="hold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3"/>
      <p:bldP build="whole" bldLvl="1" animBg="1" rev="0" advAuto="0" spid="240" grpId="1"/>
      <p:bldP build="whole" bldLvl="1" animBg="1" rev="0" advAuto="0" spid="24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18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Google Example</a:t>
            </a:r>
          </a:p>
        </p:txBody>
      </p:sp>
      <p:sp>
        <p:nvSpPr>
          <p:cNvPr id="243" name="Shape 18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Note that URL: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www.google.com</a:t>
            </a:r>
          </a:p>
          <a:p>
            <a:pPr>
              <a:defRPr sz="2800"/>
            </a:pPr>
            <a:r>
              <a:t>But your computer has an IP address...</a:t>
            </a:r>
          </a:p>
          <a:p>
            <a:pPr>
              <a:defRPr sz="2800"/>
            </a:pPr>
            <a:r>
              <a:t>Naming!  The “Domain Name System”, or DNS, translates names to IP addresses</a:t>
            </a:r>
          </a:p>
          <a:p>
            <a:pPr lvl="1">
              <a:defRPr sz="2800"/>
            </a:pPr>
            <a:r>
              <a:t>In the days of yore, this was a text file called “hosts.txt” that everyone periodically downloaded</a:t>
            </a:r>
          </a:p>
          <a:p>
            <a:pPr lvl="1">
              <a:defRPr sz="2800"/>
            </a:pPr>
            <a:r>
              <a:t>Today, with hundreds of millions of domains...</a:t>
            </a:r>
          </a:p>
          <a:p>
            <a:pPr lvl="1">
              <a:defRPr sz="2800"/>
            </a:pPr>
            <a:r>
              <a:t>It’s a big distributed system that allows people to update small parts (“moo.cmcl.cs.cmu.edu”) without coordinating with the owners of other parts.  We’ll see this soon.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1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Domain Name System</a:t>
            </a:r>
          </a:p>
        </p:txBody>
      </p:sp>
      <p:sp>
        <p:nvSpPr>
          <p:cNvPr id="246" name="Shape 191"/>
          <p:cNvSpPr/>
          <p:nvPr/>
        </p:nvSpPr>
        <p:spPr>
          <a:xfrm>
            <a:off x="2819400" y="5308600"/>
            <a:ext cx="6934956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47" name="Computer5.png" descr="Computer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00" y="4651375"/>
            <a:ext cx="1238250" cy="1089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cloud1.tiff" descr="cloud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400" y="4406900"/>
            <a:ext cx="3251200" cy="243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Computer5.png" descr="Computer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6700" y="2768600"/>
            <a:ext cx="1238250" cy="108902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195"/>
          <p:cNvSpPr txBox="1"/>
          <p:nvPr/>
        </p:nvSpPr>
        <p:spPr>
          <a:xfrm>
            <a:off x="5397655" y="2641600"/>
            <a:ext cx="392623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Rose DNS server</a:t>
            </a:r>
          </a:p>
        </p:txBody>
      </p:sp>
      <p:grpSp>
        <p:nvGrpSpPr>
          <p:cNvPr id="253" name="Shape 196"/>
          <p:cNvGrpSpPr/>
          <p:nvPr/>
        </p:nvGrpSpPr>
        <p:grpSpPr>
          <a:xfrm>
            <a:off x="2819399" y="3975100"/>
            <a:ext cx="1697508" cy="923395"/>
            <a:chOff x="0" y="0"/>
            <a:chExt cx="1697506" cy="923394"/>
          </a:xfrm>
        </p:grpSpPr>
        <p:sp>
          <p:nvSpPr>
            <p:cNvPr id="251" name="Line"/>
            <p:cNvSpPr/>
            <p:nvPr/>
          </p:nvSpPr>
          <p:spPr>
            <a:xfrm>
              <a:off x="-1" y="0"/>
              <a:ext cx="1697493" cy="92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20" h="20396" fill="norm" stroke="1" extrusionOk="0">
                  <a:moveTo>
                    <a:pt x="0" y="20197"/>
                  </a:moveTo>
                  <a:cubicBezTo>
                    <a:pt x="13303" y="20758"/>
                    <a:pt x="21600" y="21600"/>
                    <a:pt x="18453" y="0"/>
                  </a:cubicBezTo>
                </a:path>
              </a:pathLst>
            </a:custGeom>
            <a:noFill/>
            <a:ln w="63500" cap="rnd">
              <a:solidFill>
                <a:srgbClr val="CD1C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2" name="`"/>
            <p:cNvSpPr txBox="1"/>
            <p:nvPr/>
          </p:nvSpPr>
          <p:spPr>
            <a:xfrm>
              <a:off x="-1" y="99750"/>
              <a:ext cx="1697508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`</a:t>
              </a:r>
            </a:p>
          </p:txBody>
        </p:sp>
      </p:grpSp>
      <p:sp>
        <p:nvSpPr>
          <p:cNvPr id="254" name="Shape 197"/>
          <p:cNvSpPr txBox="1"/>
          <p:nvPr/>
        </p:nvSpPr>
        <p:spPr>
          <a:xfrm>
            <a:off x="928996" y="3803650"/>
            <a:ext cx="349095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600">
                <a:solidFill>
                  <a:srgbClr val="CD1C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who is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www.google.com</a:t>
            </a:r>
            <a:r>
              <a:t>?</a:t>
            </a:r>
          </a:p>
        </p:txBody>
      </p:sp>
      <p:sp>
        <p:nvSpPr>
          <p:cNvPr id="255" name="Shape 198"/>
          <p:cNvSpPr txBox="1"/>
          <p:nvPr/>
        </p:nvSpPr>
        <p:spPr>
          <a:xfrm>
            <a:off x="2975632" y="4762500"/>
            <a:ext cx="482948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600" u="sng">
                <a:solidFill>
                  <a:srgbClr val="3048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www.google.com</a:t>
            </a:r>
            <a:r>
              <a:rPr u="none"/>
              <a:t> is 66.233.169.103</a:t>
            </a:r>
          </a:p>
        </p:txBody>
      </p:sp>
      <p:sp>
        <p:nvSpPr>
          <p:cNvPr id="256" name="Shape 199"/>
          <p:cNvSpPr txBox="1"/>
          <p:nvPr/>
        </p:nvSpPr>
        <p:spPr>
          <a:xfrm>
            <a:off x="9103902" y="4216400"/>
            <a:ext cx="390514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.com DNS server</a:t>
            </a:r>
          </a:p>
        </p:txBody>
      </p:sp>
      <p:pic>
        <p:nvPicPr>
          <p:cNvPr id="257" name="Computer5.png" descr="Computer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0" y="3365500"/>
            <a:ext cx="1238250" cy="1089025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01"/>
          <p:cNvSpPr txBox="1"/>
          <p:nvPr/>
        </p:nvSpPr>
        <p:spPr>
          <a:xfrm>
            <a:off x="8347019" y="7283450"/>
            <a:ext cx="4660902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google.com DNS server</a:t>
            </a:r>
          </a:p>
        </p:txBody>
      </p:sp>
      <p:grpSp>
        <p:nvGrpSpPr>
          <p:cNvPr id="261" name="Shape 202"/>
          <p:cNvGrpSpPr/>
          <p:nvPr/>
        </p:nvGrpSpPr>
        <p:grpSpPr>
          <a:xfrm>
            <a:off x="5143500" y="2641599"/>
            <a:ext cx="4229101" cy="841594"/>
            <a:chOff x="0" y="0"/>
            <a:chExt cx="4229100" cy="841592"/>
          </a:xfrm>
        </p:grpSpPr>
        <p:sp>
          <p:nvSpPr>
            <p:cNvPr id="259" name="Line"/>
            <p:cNvSpPr/>
            <p:nvPr/>
          </p:nvSpPr>
          <p:spPr>
            <a:xfrm>
              <a:off x="0" y="0"/>
              <a:ext cx="4229101" cy="841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0" fill="norm" stroke="1" extrusionOk="0">
                  <a:moveTo>
                    <a:pt x="0" y="20965"/>
                  </a:moveTo>
                  <a:cubicBezTo>
                    <a:pt x="6032" y="21600"/>
                    <a:pt x="14335" y="19059"/>
                    <a:pt x="21600" y="0"/>
                  </a:cubicBezTo>
                </a:path>
              </a:pathLst>
            </a:custGeom>
            <a:noFill/>
            <a:ln w="63500" cap="rnd">
              <a:solidFill>
                <a:srgbClr val="CD1C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0" name="`"/>
            <p:cNvSpPr txBox="1"/>
            <p:nvPr/>
          </p:nvSpPr>
          <p:spPr>
            <a:xfrm>
              <a:off x="0" y="58848"/>
              <a:ext cx="422910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`</a:t>
              </a:r>
            </a:p>
          </p:txBody>
        </p:sp>
      </p:grpSp>
      <p:sp>
        <p:nvSpPr>
          <p:cNvPr id="262" name="Shape 203"/>
          <p:cNvSpPr txBox="1"/>
          <p:nvPr/>
        </p:nvSpPr>
        <p:spPr>
          <a:xfrm>
            <a:off x="9602185" y="2095500"/>
            <a:ext cx="291256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. DNS server</a:t>
            </a:r>
          </a:p>
        </p:txBody>
      </p:sp>
      <p:sp>
        <p:nvSpPr>
          <p:cNvPr id="263" name="Shape 204"/>
          <p:cNvSpPr txBox="1"/>
          <p:nvPr/>
        </p:nvSpPr>
        <p:spPr>
          <a:xfrm>
            <a:off x="5918199" y="3302000"/>
            <a:ext cx="349095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600">
                <a:solidFill>
                  <a:srgbClr val="CD1C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who is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www.google.com</a:t>
            </a:r>
            <a:r>
              <a:t>?</a:t>
            </a:r>
          </a:p>
        </p:txBody>
      </p:sp>
      <p:sp>
        <p:nvSpPr>
          <p:cNvPr id="264" name="Shape 205"/>
          <p:cNvSpPr txBox="1"/>
          <p:nvPr/>
        </p:nvSpPr>
        <p:spPr>
          <a:xfrm>
            <a:off x="5412202" y="3556000"/>
            <a:ext cx="439368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600">
                <a:solidFill>
                  <a:srgbClr val="3048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ask the .com guy... (here’s his IP)</a:t>
            </a:r>
          </a:p>
        </p:txBody>
      </p:sp>
      <p:grpSp>
        <p:nvGrpSpPr>
          <p:cNvPr id="267" name="Shape 206"/>
          <p:cNvGrpSpPr/>
          <p:nvPr/>
        </p:nvGrpSpPr>
        <p:grpSpPr>
          <a:xfrm>
            <a:off x="5245100" y="3973388"/>
            <a:ext cx="4279901" cy="723901"/>
            <a:chOff x="0" y="0"/>
            <a:chExt cx="4279900" cy="723900"/>
          </a:xfrm>
        </p:grpSpPr>
        <p:sp>
          <p:nvSpPr>
            <p:cNvPr id="265" name="Line"/>
            <p:cNvSpPr/>
            <p:nvPr/>
          </p:nvSpPr>
          <p:spPr>
            <a:xfrm>
              <a:off x="0" y="166811"/>
              <a:ext cx="4279901" cy="39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1063" fill="norm" stroke="1" extrusionOk="0">
                  <a:moveTo>
                    <a:pt x="0" y="4320"/>
                  </a:moveTo>
                  <a:cubicBezTo>
                    <a:pt x="5961" y="5040"/>
                    <a:pt x="14421" y="21600"/>
                    <a:pt x="21600" y="0"/>
                  </a:cubicBezTo>
                </a:path>
              </a:pathLst>
            </a:custGeom>
            <a:noFill/>
            <a:ln w="63500" cap="rnd">
              <a:solidFill>
                <a:srgbClr val="CD1C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6" name="`"/>
            <p:cNvSpPr txBox="1"/>
            <p:nvPr/>
          </p:nvSpPr>
          <p:spPr>
            <a:xfrm>
              <a:off x="0" y="0"/>
              <a:ext cx="427990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`</a:t>
              </a:r>
            </a:p>
          </p:txBody>
        </p:sp>
      </p:grpSp>
      <p:sp>
        <p:nvSpPr>
          <p:cNvPr id="268" name="Shape 207"/>
          <p:cNvSpPr/>
          <p:nvPr/>
        </p:nvSpPr>
        <p:spPr>
          <a:xfrm>
            <a:off x="5392123" y="4419600"/>
            <a:ext cx="3947232" cy="482600"/>
          </a:xfrm>
          <a:prstGeom prst="rect">
            <a:avLst/>
          </a:prstGeom>
          <a:solidFill>
            <a:srgbClr val="FFFFFF">
              <a:alpha val="72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600">
                <a:solidFill>
                  <a:srgbClr val="3048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ask the google.com guy... (IP)</a:t>
            </a:r>
          </a:p>
        </p:txBody>
      </p:sp>
      <p:grpSp>
        <p:nvGrpSpPr>
          <p:cNvPr id="271" name="Shape 208"/>
          <p:cNvGrpSpPr/>
          <p:nvPr/>
        </p:nvGrpSpPr>
        <p:grpSpPr>
          <a:xfrm>
            <a:off x="5245099" y="4521199"/>
            <a:ext cx="3568701" cy="2667001"/>
            <a:chOff x="0" y="0"/>
            <a:chExt cx="3568700" cy="2667000"/>
          </a:xfrm>
        </p:grpSpPr>
        <p:sp>
          <p:nvSpPr>
            <p:cNvPr id="269" name="Line"/>
            <p:cNvSpPr/>
            <p:nvPr/>
          </p:nvSpPr>
          <p:spPr>
            <a:xfrm>
              <a:off x="-1" y="-1"/>
              <a:ext cx="3568701" cy="266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149" y="206"/>
                    <a:pt x="14759" y="14297"/>
                    <a:pt x="21600" y="21600"/>
                  </a:cubicBezTo>
                </a:path>
              </a:pathLst>
            </a:custGeom>
            <a:noFill/>
            <a:ln w="63500" cap="rnd">
              <a:solidFill>
                <a:srgbClr val="CD1C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0" name="`"/>
            <p:cNvSpPr txBox="1"/>
            <p:nvPr/>
          </p:nvSpPr>
          <p:spPr>
            <a:xfrm>
              <a:off x="0" y="971549"/>
              <a:ext cx="356870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`</a:t>
              </a:r>
            </a:p>
          </p:txBody>
        </p:sp>
      </p:grpSp>
      <p:sp>
        <p:nvSpPr>
          <p:cNvPr id="272" name="Shape 209"/>
          <p:cNvSpPr txBox="1"/>
          <p:nvPr/>
        </p:nvSpPr>
        <p:spPr>
          <a:xfrm>
            <a:off x="5961750" y="6578600"/>
            <a:ext cx="214757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600">
                <a:solidFill>
                  <a:srgbClr val="3048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66.233.169.103</a:t>
            </a:r>
          </a:p>
        </p:txBody>
      </p:sp>
      <p:sp>
        <p:nvSpPr>
          <p:cNvPr id="273" name="Shape 210"/>
          <p:cNvSpPr txBox="1"/>
          <p:nvPr/>
        </p:nvSpPr>
        <p:spPr>
          <a:xfrm>
            <a:off x="7937499" y="5892800"/>
            <a:ext cx="349095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600">
                <a:solidFill>
                  <a:srgbClr val="CD1C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who is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www.google.com</a:t>
            </a:r>
            <a:r>
              <a:t>?</a:t>
            </a:r>
          </a:p>
        </p:txBody>
      </p:sp>
      <p:grpSp>
        <p:nvGrpSpPr>
          <p:cNvPr id="276" name="Shape 211"/>
          <p:cNvGrpSpPr/>
          <p:nvPr/>
        </p:nvGrpSpPr>
        <p:grpSpPr>
          <a:xfrm>
            <a:off x="1143000" y="4686300"/>
            <a:ext cx="10934700" cy="3695700"/>
            <a:chOff x="0" y="0"/>
            <a:chExt cx="10934700" cy="3695700"/>
          </a:xfrm>
        </p:grpSpPr>
        <p:sp>
          <p:nvSpPr>
            <p:cNvPr id="274" name="Rectangle"/>
            <p:cNvSpPr/>
            <p:nvPr/>
          </p:nvSpPr>
          <p:spPr>
            <a:xfrm>
              <a:off x="0" y="0"/>
              <a:ext cx="10934700" cy="3695700"/>
            </a:xfrm>
            <a:prstGeom prst="rect">
              <a:avLst/>
            </a:prstGeom>
            <a:solidFill>
              <a:srgbClr val="FFE8B9">
                <a:alpha val="89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0"/>
                </a:spcBef>
                <a:defRPr sz="4000">
                  <a:solidFill>
                    <a:srgbClr val="000000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5" name="Decentralized - admins update own domains without coordinating with other domains…"/>
            <p:cNvSpPr txBox="1"/>
            <p:nvPr/>
          </p:nvSpPr>
          <p:spPr>
            <a:xfrm>
              <a:off x="0" y="171450"/>
              <a:ext cx="10934700" cy="335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90500" tIns="190500" rIns="190500" bIns="190500" numCol="1" anchor="ctr">
              <a:spAutoFit/>
            </a:bodyPr>
            <a:lstStyle/>
            <a:p>
              <a:pPr>
                <a:spcBef>
                  <a:spcPts val="0"/>
                </a:spcBef>
                <a:defRPr sz="4000">
                  <a:solidFill>
                    <a:srgbClr val="000000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Decentralized - </a:t>
              </a:r>
              <a:r>
                <a:rPr sz="3600"/>
                <a:t>admins update own domains without coordinating with other domains</a:t>
              </a:r>
            </a:p>
            <a:p>
              <a:pPr>
                <a:spcBef>
                  <a:spcPts val="900"/>
                </a:spcBef>
                <a:defRPr sz="4000">
                  <a:solidFill>
                    <a:srgbClr val="000000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Scalable - used for hundreds of millions of domains</a:t>
              </a:r>
            </a:p>
            <a:p>
              <a:pPr>
                <a:spcBef>
                  <a:spcPts val="0"/>
                </a:spcBef>
                <a:defRPr sz="4000">
                  <a:solidFill>
                    <a:srgbClr val="000000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  <a:p>
              <a:pPr>
                <a:spcBef>
                  <a:spcPts val="0"/>
                </a:spcBef>
                <a:defRPr sz="4000">
                  <a:solidFill>
                    <a:srgbClr val="000000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Robust - handles load and failures well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xit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500" fill="hold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xit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" dur="500" fill="hold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Class="entr" nodeType="afterEffect" presetID="9" grpId="7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12"/>
      <p:bldP build="whole" bldLvl="1" animBg="1" rev="0" advAuto="0" spid="255" grpId="6"/>
      <p:bldP build="whole" bldLvl="1" animBg="1" rev="0" advAuto="0" spid="253" grpId="1"/>
      <p:bldP build="whole" bldLvl="1" animBg="1" rev="0" advAuto="0" spid="268" grpId="14"/>
      <p:bldP build="whole" bldLvl="1" animBg="1" rev="0" advAuto="0" spid="253" grpId="4"/>
      <p:bldP build="whole" bldLvl="1" animBg="1" rev="0" advAuto="0" spid="271" grpId="16"/>
      <p:bldP build="whole" bldLvl="1" animBg="1" rev="0" advAuto="0" spid="254" grpId="2"/>
      <p:bldP build="whole" bldLvl="1" animBg="1" rev="0" advAuto="0" spid="256" grpId="11"/>
      <p:bldP build="whole" bldLvl="1" animBg="1" rev="0" advAuto="0" spid="264" grpId="10"/>
      <p:bldP build="whole" bldLvl="1" animBg="1" rev="0" advAuto="0" spid="254" grpId="5"/>
      <p:bldP build="whole" bldLvl="1" animBg="1" rev="0" advAuto="0" spid="267" grpId="13"/>
      <p:bldP build="whole" bldLvl="1" animBg="1" rev="0" advAuto="0" spid="272" grpId="18"/>
      <p:bldP build="whole" bldLvl="1" animBg="1" rev="0" advAuto="0" spid="276" grpId="19"/>
      <p:bldP build="whole" bldLvl="1" animBg="1" rev="0" advAuto="0" spid="273" grpId="17"/>
      <p:bldP build="whole" bldLvl="1" animBg="1" rev="0" advAuto="0" spid="262" grpId="8"/>
      <p:bldP build="whole" bldLvl="1" animBg="1" rev="0" advAuto="0" spid="261" grpId="7"/>
      <p:bldP build="whole" bldLvl="1" animBg="1" rev="0" advAuto="0" spid="263" grpId="9"/>
      <p:bldP build="whole" bldLvl="1" animBg="1" rev="0" advAuto="0" spid="258" grpId="15"/>
      <p:bldP build="whole" bldLvl="1" animBg="1" rev="0" advAuto="0" spid="255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1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there’s more...</a:t>
            </a:r>
          </a:p>
        </p:txBody>
      </p:sp>
      <p:sp>
        <p:nvSpPr>
          <p:cNvPr id="279" name="Shape 214"/>
          <p:cNvSpPr/>
          <p:nvPr/>
        </p:nvSpPr>
        <p:spPr>
          <a:xfrm>
            <a:off x="2819400" y="5308600"/>
            <a:ext cx="6934956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80" name="Computer5.png" descr="Computer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00" y="4651375"/>
            <a:ext cx="1238250" cy="1089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loud1.tiff" descr="cloud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4400" y="4406900"/>
            <a:ext cx="3251200" cy="2438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17"/>
          <p:cNvSpPr txBox="1"/>
          <p:nvPr/>
        </p:nvSpPr>
        <p:spPr>
          <a:xfrm>
            <a:off x="3557896" y="4095750"/>
            <a:ext cx="349095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600">
                <a:solidFill>
                  <a:srgbClr val="CD1C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who is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www.google.com</a:t>
            </a:r>
            <a:r>
              <a:t>?</a:t>
            </a:r>
          </a:p>
        </p:txBody>
      </p:sp>
      <p:sp>
        <p:nvSpPr>
          <p:cNvPr id="283" name="Shape 218"/>
          <p:cNvSpPr txBox="1"/>
          <p:nvPr/>
        </p:nvSpPr>
        <p:spPr>
          <a:xfrm>
            <a:off x="8220019" y="7435850"/>
            <a:ext cx="4660902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google.com DNS server</a:t>
            </a:r>
          </a:p>
        </p:txBody>
      </p:sp>
      <p:grpSp>
        <p:nvGrpSpPr>
          <p:cNvPr id="286" name="Shape 219"/>
          <p:cNvGrpSpPr/>
          <p:nvPr/>
        </p:nvGrpSpPr>
        <p:grpSpPr>
          <a:xfrm>
            <a:off x="5118099" y="4673599"/>
            <a:ext cx="3568701" cy="2667001"/>
            <a:chOff x="0" y="0"/>
            <a:chExt cx="3568700" cy="2667000"/>
          </a:xfrm>
        </p:grpSpPr>
        <p:sp>
          <p:nvSpPr>
            <p:cNvPr id="284" name="Line"/>
            <p:cNvSpPr/>
            <p:nvPr/>
          </p:nvSpPr>
          <p:spPr>
            <a:xfrm>
              <a:off x="-1" y="-1"/>
              <a:ext cx="3568701" cy="266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149" y="206"/>
                    <a:pt x="14759" y="14297"/>
                    <a:pt x="21600" y="21600"/>
                  </a:cubicBezTo>
                </a:path>
              </a:pathLst>
            </a:custGeom>
            <a:noFill/>
            <a:ln w="63500" cap="rnd">
              <a:solidFill>
                <a:srgbClr val="CD1C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5" name="`"/>
            <p:cNvSpPr txBox="1"/>
            <p:nvPr/>
          </p:nvSpPr>
          <p:spPr>
            <a:xfrm>
              <a:off x="0" y="971549"/>
              <a:ext cx="356870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42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`</a:t>
              </a:r>
            </a:p>
          </p:txBody>
        </p:sp>
      </p:grpSp>
      <p:sp>
        <p:nvSpPr>
          <p:cNvPr id="287" name="Shape 220"/>
          <p:cNvSpPr txBox="1"/>
          <p:nvPr/>
        </p:nvSpPr>
        <p:spPr>
          <a:xfrm>
            <a:off x="911558" y="5651500"/>
            <a:ext cx="233202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128.2.53.5</a:t>
            </a:r>
          </a:p>
        </p:txBody>
      </p:sp>
      <p:grpSp>
        <p:nvGrpSpPr>
          <p:cNvPr id="290" name="Shape 221"/>
          <p:cNvGrpSpPr/>
          <p:nvPr/>
        </p:nvGrpSpPr>
        <p:grpSpPr>
          <a:xfrm>
            <a:off x="8686800" y="2349500"/>
            <a:ext cx="3810000" cy="4000500"/>
            <a:chOff x="0" y="0"/>
            <a:chExt cx="3810000" cy="4000500"/>
          </a:xfrm>
        </p:grpSpPr>
        <p:sp>
          <p:nvSpPr>
            <p:cNvPr id="288" name="Quote Bubble"/>
            <p:cNvSpPr/>
            <p:nvPr/>
          </p:nvSpPr>
          <p:spPr>
            <a:xfrm>
              <a:off x="0" y="0"/>
              <a:ext cx="3810000" cy="4000500"/>
            </a:xfrm>
            <a:prstGeom prst="wedgeEllipseCallout">
              <a:avLst>
                <a:gd name="adj1" fmla="val -40667"/>
                <a:gd name="adj2" fmla="val 79524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29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89" name="Which google datacenter is 128.2.53.5 closest to?…"/>
            <p:cNvSpPr txBox="1"/>
            <p:nvPr/>
          </p:nvSpPr>
          <p:spPr>
            <a:xfrm>
              <a:off x="557961" y="654050"/>
              <a:ext cx="2694078" cy="269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29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Which google datacenter is 128.2.53.5 closest to?</a:t>
              </a:r>
            </a:p>
            <a:p>
              <a:pPr algn="ctr">
                <a:spcBef>
                  <a:spcPts val="0"/>
                </a:spcBef>
                <a:defRPr sz="29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  <a:p>
              <a:pPr algn="ctr">
                <a:spcBef>
                  <a:spcPts val="0"/>
                </a:spcBef>
                <a:defRPr sz="29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Is it too busy?</a:t>
              </a:r>
            </a:p>
          </p:txBody>
        </p:sp>
      </p:grpSp>
      <p:sp>
        <p:nvSpPr>
          <p:cNvPr id="291" name="Shape 222"/>
          <p:cNvSpPr txBox="1"/>
          <p:nvPr/>
        </p:nvSpPr>
        <p:spPr>
          <a:xfrm>
            <a:off x="5817703" y="6540500"/>
            <a:ext cx="198247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600">
                <a:solidFill>
                  <a:srgbClr val="3048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66.233.169.99</a:t>
            </a:r>
          </a:p>
        </p:txBody>
      </p:sp>
      <p:sp>
        <p:nvSpPr>
          <p:cNvPr id="292" name="Shape 223"/>
          <p:cNvSpPr/>
          <p:nvPr/>
        </p:nvSpPr>
        <p:spPr>
          <a:xfrm>
            <a:off x="3136899" y="5562600"/>
            <a:ext cx="1840143" cy="189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62" h="21600" fill="norm" stroke="1" extrusionOk="0">
                <a:moveTo>
                  <a:pt x="0" y="0"/>
                </a:moveTo>
                <a:cubicBezTo>
                  <a:pt x="6092" y="580"/>
                  <a:pt x="21600" y="8263"/>
                  <a:pt x="19938" y="21600"/>
                </a:cubicBezTo>
              </a:path>
            </a:pathLst>
          </a:custGeom>
          <a:ln w="63500">
            <a:solidFill>
              <a:srgbClr val="3048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" name="Shape 224"/>
          <p:cNvSpPr txBox="1"/>
          <p:nvPr/>
        </p:nvSpPr>
        <p:spPr>
          <a:xfrm>
            <a:off x="3076798" y="6413500"/>
            <a:ext cx="168454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Search!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  <p:bldP build="whole" bldLvl="1" animBg="1" rev="0" advAuto="0" spid="29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2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Google Datacenter</a:t>
            </a:r>
          </a:p>
        </p:txBody>
      </p:sp>
      <p:sp>
        <p:nvSpPr>
          <p:cNvPr id="296" name="Shape 22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7" name="google_data_center_lenoir.tiff" descr="google_data_center_lenoir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3022600"/>
            <a:ext cx="6502400" cy="450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_data_centers-3.tiff" descr="Google_data_centers-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546100"/>
            <a:ext cx="7823200" cy="4165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231"/>
          <p:cNvSpPr txBox="1"/>
          <p:nvPr/>
        </p:nvSpPr>
        <p:spPr>
          <a:xfrm>
            <a:off x="153521" y="5041898"/>
            <a:ext cx="1268730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How big?  Estimates range from 200-500k machines</a:t>
            </a:r>
          </a:p>
        </p:txBody>
      </p:sp>
      <p:sp>
        <p:nvSpPr>
          <p:cNvPr id="301" name="Shape 232"/>
          <p:cNvSpPr txBox="1"/>
          <p:nvPr/>
        </p:nvSpPr>
        <p:spPr>
          <a:xfrm>
            <a:off x="801221" y="7333077"/>
            <a:ext cx="11391903" cy="1348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usually don’t use more than </a:t>
            </a:r>
            <a:r>
              <a:rPr b="1"/>
              <a:t>20,000</a:t>
            </a:r>
            <a:r>
              <a:t> machines to accomplish a single task.</a:t>
            </a:r>
          </a:p>
        </p:txBody>
      </p:sp>
      <p:sp>
        <p:nvSpPr>
          <p:cNvPr id="302" name="Shape 233"/>
          <p:cNvSpPr txBox="1"/>
          <p:nvPr/>
        </p:nvSpPr>
        <p:spPr>
          <a:xfrm>
            <a:off x="266700" y="6184898"/>
            <a:ext cx="126873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but it’s not that bad...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266" y="381000"/>
            <a:ext cx="10380134" cy="77851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241"/>
          <p:cNvSpPr txBox="1"/>
          <p:nvPr/>
        </p:nvSpPr>
        <p:spPr>
          <a:xfrm>
            <a:off x="792124" y="8369300"/>
            <a:ext cx="615229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slide from Jeff Dean, Google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bo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book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9" name="Book.png" descr="Boo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498" y="289652"/>
            <a:ext cx="5945804" cy="9174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is a distributed system??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what is a distributed system???</a:t>
            </a:r>
          </a:p>
        </p:txBody>
      </p:sp>
      <p:sp>
        <p:nvSpPr>
          <p:cNvPr id="312" name="Informally: A group of separate, concurrently running processes (robustly) cooperating on a common task (typically using process-to-process communication) despit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1200"/>
              </a:spcBef>
              <a:defRPr sz="3359"/>
            </a:pPr>
            <a:r>
              <a:t>Informally: A group of separate, concurrently running processes (robustly) cooperating on a common task (typically using process-to-process communication) despite: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process failures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disconnections of some processes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malicious attacks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synchrony issues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…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Distributed algorithms should thus be dependable, offer reliability and security, and have predictable behavior even under negative influence from the environment</a:t>
            </a:r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Environment</a:t>
            </a:r>
          </a:p>
        </p:txBody>
      </p:sp>
      <p:sp>
        <p:nvSpPr>
          <p:cNvPr id="316" name="Can range from multiple processes on a single computer to a datacenter to a global, always-on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range from multiple processes on a single computer to a datacenter to a global, always-on system</a:t>
            </a:r>
          </a:p>
          <a:p>
            <a:pPr/>
            <a:r>
              <a:t>Some systems can be traditional client-server based architecture</a:t>
            </a:r>
          </a:p>
          <a:p>
            <a:pPr/>
            <a:r>
              <a:t>Most of the time, it is more “like” a peer-to-peer architecture</a:t>
            </a:r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lass Stuf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Class Stuff</a:t>
            </a:r>
          </a:p>
        </p:txBody>
      </p:sp>
      <p:sp>
        <p:nvSpPr>
          <p:cNvPr id="189" name="Attendance - You must come to class AND participate…"/>
          <p:cNvSpPr txBox="1"/>
          <p:nvPr>
            <p:ph type="body" sz="half" idx="1"/>
          </p:nvPr>
        </p:nvSpPr>
        <p:spPr>
          <a:xfrm>
            <a:off x="406400" y="1968500"/>
            <a:ext cx="6096000" cy="7051279"/>
          </a:xfrm>
          <a:prstGeom prst="rect">
            <a:avLst/>
          </a:prstGeom>
        </p:spPr>
        <p:txBody>
          <a:bodyPr/>
          <a:lstStyle/>
          <a:p>
            <a:pPr marL="337819" indent="-337819" defTabSz="443991">
              <a:spcBef>
                <a:spcPts val="1100"/>
              </a:spcBef>
              <a:defRPr sz="3040"/>
            </a:pPr>
            <a:r>
              <a:t>Attendance - You must come to class AND participate</a:t>
            </a:r>
          </a:p>
          <a:p>
            <a:pPr marL="337819" indent="-337819" defTabSz="443991">
              <a:spcBef>
                <a:spcPts val="1100"/>
              </a:spcBef>
              <a:defRPr sz="3040"/>
            </a:pPr>
            <a:r>
              <a:t>Exams - Based on algorithms and exercises from book</a:t>
            </a:r>
          </a:p>
          <a:p>
            <a:pPr marL="337819" indent="-337819" defTabSz="443991">
              <a:spcBef>
                <a:spcPts val="1100"/>
              </a:spcBef>
              <a:defRPr sz="3040"/>
            </a:pPr>
            <a:r>
              <a:t>Labs - Programming assignments (some single, some pair-programming) based on algorithms from book</a:t>
            </a:r>
          </a:p>
          <a:p>
            <a:pPr marL="337819" indent="-337819" defTabSz="443991">
              <a:spcBef>
                <a:spcPts val="1100"/>
              </a:spcBef>
              <a:defRPr sz="3040"/>
            </a:pPr>
            <a:r>
              <a:t>Project - Open-ended (i.e., you pick the project and teammates)</a:t>
            </a:r>
          </a:p>
          <a:p>
            <a:pPr marL="337819" indent="-337819" defTabSz="443991">
              <a:spcBef>
                <a:spcPts val="1100"/>
              </a:spcBef>
              <a:defRPr sz="3040"/>
            </a:pPr>
            <a:r>
              <a:t>Incentive - Above and beyond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45154" y="92853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91" name="Table"/>
          <p:cNvGraphicFramePr/>
          <p:nvPr/>
        </p:nvGraphicFramePr>
        <p:xfrm>
          <a:off x="6502400" y="2743200"/>
          <a:ext cx="6096000" cy="61087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1" rtl="0">
                <a:tableStyleId>{2708684C-4D16-4618-839F-0558EEFCDFE6}</a:tableStyleId>
              </a:tblPr>
              <a:tblGrid>
                <a:gridCol w="3793728"/>
                <a:gridCol w="2302272"/>
              </a:tblGrid>
              <a:tr h="763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Demi Bold"/>
                        </a:rPr>
                        <a:t>Criteria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Demi Bold"/>
                        </a:rPr>
                        <a:t>Weight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63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Demi Bold"/>
                        </a:rPr>
                        <a:t>Attendance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Medium"/>
                        </a:rPr>
                        <a:t>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63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Demi Bold"/>
                        </a:rPr>
                        <a:t>Chapter Exams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Medium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63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Demi Bold"/>
                        </a:rPr>
                        <a:t>Labs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Medium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63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Demi Bold"/>
                        </a:rPr>
                        <a:t>Small Homework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Medium"/>
                        </a:rPr>
                        <a:t>10%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63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Demi Bold"/>
                        </a:rPr>
                        <a:t>Project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Medium"/>
                        </a:rPr>
                        <a:t>25%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63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Demi Bold"/>
                        </a:rPr>
                        <a:t>Incentive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ym typeface="Avenir Next Medium"/>
                        </a:rPr>
                        <a:t>10-??%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7635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3600">
                          <a:solidFill>
                            <a:srgbClr val="000000"/>
                          </a:solidFill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3600">
                          <a:solidFill>
                            <a:srgbClr val="000000"/>
                          </a:solidFill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oop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Cooperation</a:t>
            </a:r>
          </a:p>
        </p:txBody>
      </p:sp>
      <p:sp>
        <p:nvSpPr>
          <p:cNvPr id="320" name="What revealed the interesting problems we will be looking a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revealed the interesting problems we will be looking at</a:t>
            </a:r>
          </a:p>
          <a:p>
            <a:pPr/>
            <a:r>
              <a:t>To quote Leslie Lamport (the father of distributed systems):</a:t>
            </a:r>
          </a:p>
          <a:p>
            <a:pPr lvl="1"/>
            <a:r>
              <a:t>“A distributed system is one in which the failure of a computer you did not even know existed can render your own computer unusable.” 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Modularity and abst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Modularity and abstractions</a:t>
            </a:r>
          </a:p>
        </p:txBody>
      </p:sp>
      <p:sp>
        <p:nvSpPr>
          <p:cNvPr id="324" name="It is much easier to break up the various algorithms into mod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1200"/>
              </a:spcBef>
              <a:defRPr sz="3359"/>
            </a:pPr>
            <a:r>
              <a:t>It is much easier to break up the various algorithms into modules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Our job is made easier if the difficulty of robust cooperation is encapsulated within specific abstractions (i.e., encapsulation)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Also known as a “layered approach”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Bridge the gap between lowest layer (the network layer that is used for communication) to the highest layer (the application layer)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The stuff in between is the messy and complicated distributed systems layers (e.g., reliable broadcast/multicast, consensus, shared memory)</a:t>
            </a:r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distributed system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distributed system model</a:t>
            </a:r>
          </a:p>
        </p:txBody>
      </p:sp>
      <p:sp>
        <p:nvSpPr>
          <p:cNvPr id="328" name="We call the set of initial abstractions that an algorithm takes for granted a distributed-system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7819" indent="-337819" defTabSz="443991">
              <a:spcBef>
                <a:spcPts val="1100"/>
              </a:spcBef>
              <a:defRPr sz="3040"/>
            </a:pPr>
            <a:r>
              <a:t>We call the set of initial abstractions that an algorithm takes for granted a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distributed-system model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marL="337819" indent="-337819" defTabSz="443991">
              <a:spcBef>
                <a:spcPts val="1100"/>
              </a:spcBef>
              <a:defRPr sz="3040"/>
            </a:pPr>
            <a:r>
              <a:t>The distributed algorithms we study not only differ according to the actual abstraction they implement, but also according to the assumptions they make on the underlying distributed environment 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marL="337819" indent="-337819" defTabSz="443991">
              <a:spcBef>
                <a:spcPts val="1100"/>
              </a:spcBef>
              <a:defRPr sz="3040"/>
            </a:pPr>
            <a:r>
              <a:t>Many aspects have a fundamental impact on how an algorithm is designed </a:t>
            </a:r>
          </a:p>
          <a:p>
            <a:pPr lvl="1" marL="675640" indent="-337820" defTabSz="443991">
              <a:spcBef>
                <a:spcPts val="1100"/>
              </a:spcBef>
              <a:defRPr sz="2584"/>
            </a:pPr>
            <a:r>
              <a:t>Reliability of the links</a:t>
            </a:r>
          </a:p>
          <a:p>
            <a:pPr lvl="1" marL="675640" indent="-337820" defTabSz="443991">
              <a:spcBef>
                <a:spcPts val="1100"/>
              </a:spcBef>
              <a:defRPr sz="2584"/>
            </a:pPr>
            <a:r>
              <a:t>Degrees of synchrony of the system</a:t>
            </a:r>
          </a:p>
          <a:p>
            <a:pPr lvl="1" marL="675640" indent="-337820" defTabSz="443991">
              <a:spcBef>
                <a:spcPts val="1100"/>
              </a:spcBef>
              <a:defRPr sz="2584"/>
            </a:pPr>
            <a:r>
              <a:t>Severity of the failures</a:t>
            </a:r>
          </a:p>
          <a:p>
            <a:pPr lvl="1" marL="675640" indent="-337820" defTabSz="443991">
              <a:spcBef>
                <a:spcPts val="1100"/>
              </a:spcBef>
              <a:defRPr sz="2584"/>
            </a:pPr>
            <a:r>
              <a:t>Deterministic or randomized solution?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implemen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implementations</a:t>
            </a:r>
          </a:p>
        </p:txBody>
      </p:sp>
      <p:sp>
        <p:nvSpPr>
          <p:cNvPr id="332" name="In many cases, the same basic distributed programming primitive is implemented in multiple distributed-system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many cases, the same basic distributed programming primitive is implemented in multiple distributed-system models </a:t>
            </a:r>
          </a:p>
          <a:p>
            <a:pPr lvl="1"/>
            <a:r>
              <a:t>Creates insight into the specific problems encountered in a particular system model </a:t>
            </a:r>
          </a:p>
          <a:p>
            <a:pPr lvl="1"/>
            <a:r>
              <a:t>Illustrates how the choice of a model affects the implementation of a primitive 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basic Abst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basic Abstractions</a:t>
            </a:r>
          </a:p>
        </p:txBody>
      </p:sp>
      <p:sp>
        <p:nvSpPr>
          <p:cNvPr id="336" name="Proces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Processes</a:t>
            </a:r>
          </a:p>
          <a:p>
            <a:pPr/>
            <a:r>
              <a:t>Links</a:t>
            </a:r>
          </a:p>
          <a:p>
            <a:pPr/>
            <a:r>
              <a:t>Timing Modules (e.g., failure detectors)</a:t>
            </a:r>
          </a:p>
          <a:p>
            <a:pPr/>
            <a:r>
              <a:t>Cryptography</a:t>
            </a:r>
          </a:p>
        </p:txBody>
      </p:sp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rogramming abst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Programming abstractions</a:t>
            </a:r>
          </a:p>
        </p:txBody>
      </p:sp>
      <p:sp>
        <p:nvSpPr>
          <p:cNvPr id="340" name="Sequential Programm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69" indent="-382269" defTabSz="502412">
              <a:spcBef>
                <a:spcPts val="1200"/>
              </a:spcBef>
              <a:defRPr sz="3440"/>
            </a:pPr>
            <a:r>
              <a:t>Sequential Programming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Array, record, list, …</a:t>
            </a:r>
          </a:p>
          <a:p>
            <a:pPr marL="382269" indent="-382269" defTabSz="502412">
              <a:spcBef>
                <a:spcPts val="1200"/>
              </a:spcBef>
              <a:defRPr sz="3440"/>
            </a:pPr>
            <a:r>
              <a:t>Concurrent Programming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Thread, semaphore, monitor…</a:t>
            </a:r>
          </a:p>
          <a:p>
            <a:pPr marL="382269" indent="-382269" defTabSz="502412">
              <a:spcBef>
                <a:spcPts val="1200"/>
              </a:spcBef>
              <a:defRPr sz="3440"/>
            </a:pPr>
            <a:r>
              <a:t>Distributed Programming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Reliable Broadcast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Shared Memory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Consensus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Atomic Commit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…</a:t>
            </a:r>
          </a:p>
        </p:txBody>
      </p:sp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Distributed programming abstr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spcBef>
                <a:spcPts val="2500"/>
              </a:spcBef>
              <a:defRPr sz="6900"/>
            </a:lvl1pPr>
          </a:lstStyle>
          <a:p>
            <a:pPr/>
            <a:r>
              <a:t>Distributed programming abstractions</a:t>
            </a:r>
          </a:p>
        </p:txBody>
      </p:sp>
      <p:sp>
        <p:nvSpPr>
          <p:cNvPr id="344" name="Coordination among N identical processes…"/>
          <p:cNvSpPr txBox="1"/>
          <p:nvPr>
            <p:ph type="body" sz="half" idx="1"/>
          </p:nvPr>
        </p:nvSpPr>
        <p:spPr>
          <a:xfrm>
            <a:off x="406400" y="5326724"/>
            <a:ext cx="12192000" cy="3693055"/>
          </a:xfrm>
          <a:prstGeom prst="rect">
            <a:avLst/>
          </a:prstGeom>
        </p:spPr>
        <p:txBody>
          <a:bodyPr/>
          <a:lstStyle/>
          <a:p>
            <a:pPr/>
            <a:r>
              <a:t>Coordination among N identical processes</a:t>
            </a:r>
          </a:p>
          <a:p>
            <a:pPr lvl="1"/>
            <a:r>
              <a:t>Processes are also called replicas</a:t>
            </a:r>
          </a:p>
          <a:p>
            <a:pPr/>
            <a:r>
              <a:t>Processes jointly implement application</a:t>
            </a:r>
          </a:p>
          <a:p>
            <a:pPr lvl="1"/>
            <a:r>
              <a:t>Need coordination</a:t>
            </a:r>
          </a:p>
        </p:txBody>
      </p:sp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6" name="Screen Shot 2019-08-08 at 5.22.23 PM.png" descr="Screen Shot 2019-08-08 at 5.22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1797" y="1490133"/>
            <a:ext cx="9481206" cy="3693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Layered modular…"/>
          <p:cNvSpPr txBox="1"/>
          <p:nvPr>
            <p:ph type="title"/>
          </p:nvPr>
        </p:nvSpPr>
        <p:spPr>
          <a:xfrm>
            <a:off x="406400" y="685800"/>
            <a:ext cx="7784439" cy="2413000"/>
          </a:xfrm>
          <a:prstGeom prst="rect">
            <a:avLst/>
          </a:prstGeom>
        </p:spPr>
        <p:txBody>
          <a:bodyPr/>
          <a:lstStyle/>
          <a:p>
            <a:pPr/>
            <a:r>
              <a:t>Layered modular</a:t>
            </a:r>
          </a:p>
          <a:p>
            <a:pPr/>
            <a:r>
              <a:t>architecture</a:t>
            </a:r>
          </a:p>
        </p:txBody>
      </p:sp>
      <p:sp>
        <p:nvSpPr>
          <p:cNvPr id="349" name="Every process consists of modules…"/>
          <p:cNvSpPr txBox="1"/>
          <p:nvPr>
            <p:ph type="body" sz="half" idx="1"/>
          </p:nvPr>
        </p:nvSpPr>
        <p:spPr>
          <a:xfrm>
            <a:off x="406400" y="5144293"/>
            <a:ext cx="12192000" cy="3875486"/>
          </a:xfrm>
          <a:prstGeom prst="rect">
            <a:avLst/>
          </a:prstGeom>
        </p:spPr>
        <p:txBody>
          <a:bodyPr/>
          <a:lstStyle/>
          <a:p>
            <a:pPr/>
            <a:r>
              <a:t>Every process consists of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modules</a:t>
            </a:r>
          </a:p>
          <a:p>
            <a:pPr lvl="1"/>
            <a:r>
              <a:t>Modules may exist in multiple instances</a:t>
            </a:r>
          </a:p>
          <a:p>
            <a:pPr lvl="1"/>
            <a:r>
              <a:t>Every instance has a unique identifier</a:t>
            </a:r>
          </a:p>
          <a:p>
            <a:pPr/>
            <a:r>
              <a:t>Modules communicate through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events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1" name="Screen Shot 2019-08-08 at 5.25.52 PM.png" descr="Screen Shot 2019-08-08 at 5.25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2747" y="304226"/>
            <a:ext cx="3843840" cy="4767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rogramming with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programming with events</a:t>
            </a:r>
          </a:p>
        </p:txBody>
      </p:sp>
      <p:sp>
        <p:nvSpPr>
          <p:cNvPr id="354" name="Modules are arranged layers of a stack…"/>
          <p:cNvSpPr txBox="1"/>
          <p:nvPr>
            <p:ph type="body" sz="half" idx="1"/>
          </p:nvPr>
        </p:nvSpPr>
        <p:spPr>
          <a:xfrm>
            <a:off x="406400" y="5458288"/>
            <a:ext cx="12192000" cy="3561491"/>
          </a:xfrm>
          <a:prstGeom prst="rect">
            <a:avLst/>
          </a:prstGeom>
        </p:spPr>
        <p:txBody>
          <a:bodyPr/>
          <a:lstStyle/>
          <a:p>
            <a:pPr marL="404494" indent="-404494" defTabSz="531622">
              <a:spcBef>
                <a:spcPts val="1300"/>
              </a:spcBef>
              <a:defRPr sz="3640"/>
            </a:pPr>
            <a:r>
              <a:t>Modules are arranged layers of a stack</a:t>
            </a:r>
          </a:p>
          <a:p>
            <a:pPr marL="404494" indent="-404494" defTabSz="531622">
              <a:spcBef>
                <a:spcPts val="1300"/>
              </a:spcBef>
              <a:defRPr sz="3640"/>
            </a:pPr>
            <a:r>
              <a:t>Asynchronous events represent communication or control-flow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Request</a:t>
            </a:r>
            <a:r>
              <a:t> events flow downward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Indication</a:t>
            </a:r>
            <a:r>
              <a:t> events flow upward</a:t>
            </a:r>
          </a:p>
        </p:txBody>
      </p:sp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6" name="Screen Shot 2019-08-08 at 5.31.03 PM.png" descr="Screen Shot 2019-08-08 at 5.31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7619" y="1653182"/>
            <a:ext cx="4369562" cy="379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roce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processes</a:t>
            </a:r>
          </a:p>
        </p:txBody>
      </p:sp>
      <p:sp>
        <p:nvSpPr>
          <p:cNvPr id="359" name="System with N processes Π = {p, q, r, …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with N processes Π = {p, q, r, …}</a:t>
            </a:r>
          </a:p>
          <a:p>
            <a:pPr/>
            <a:r>
              <a:t>Processes know each other</a:t>
            </a:r>
          </a:p>
          <a:p>
            <a:pPr/>
            <a:r>
              <a:t>Every process consists of a set of modules and interacts through events</a:t>
            </a:r>
          </a:p>
          <a:p>
            <a:pPr/>
            <a:r>
              <a:t>Reactive programming model </a:t>
            </a: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</a:pPr>
            <a:r>
              <a:t>            </a:t>
            </a:r>
            <a:r>
              <a:rPr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</a:rPr>
              <a:t>upon event &lt;mod, Event | att</a:t>
            </a:r>
            <a:r>
              <a:rPr baseline="-5999"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</a:rPr>
              <a:t>1</a:t>
            </a:r>
            <a:r>
              <a:rPr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</a:rPr>
              <a:t>, att</a:t>
            </a:r>
            <a:r>
              <a:rPr baseline="-5999"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</a:rPr>
              <a:t>2</a:t>
            </a:r>
            <a:r>
              <a:rPr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</a:rPr>
              <a:t> ...&gt; do </a:t>
            </a:r>
            <a:endParaRPr>
              <a:solidFill>
                <a:schemeClr val="accent3">
                  <a:hueOff val="1971429"/>
                  <a:satOff val="-6114"/>
                  <a:lumOff val="-25490"/>
                </a:schemeClr>
              </a:solidFill>
            </a:endParaRPr>
          </a:p>
          <a:p>
            <a: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</a:defRPr>
            </a:pPr>
            <a:r>
              <a:t>                  do something;</a:t>
            </a:r>
            <a:br/>
            <a:r>
              <a:t>                  trigger &lt;mod', Event' | att'</a:t>
            </a:r>
            <a:r>
              <a:rPr baseline="-5999"/>
              <a:t>1</a:t>
            </a:r>
            <a:r>
              <a:t>, att'</a:t>
            </a:r>
            <a:r>
              <a:rPr baseline="-5999"/>
              <a:t>2</a:t>
            </a:r>
            <a:r>
              <a:t> ...&gt;; 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ate poli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late policy</a:t>
            </a:r>
          </a:p>
        </p:txBody>
      </p:sp>
      <p:sp>
        <p:nvSpPr>
          <p:cNvPr id="194" name="95% for work submitted up to 2 hours l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95% for work submitted up to 2 hours late</a:t>
            </a:r>
          </a:p>
          <a:p>
            <a:pPr/>
            <a:r>
              <a:t>90% for work submitted up to 12 hours late</a:t>
            </a:r>
          </a:p>
          <a:p>
            <a:pPr/>
            <a:r>
              <a:t>80% for work submitted up to 24 hours late</a:t>
            </a:r>
          </a:p>
          <a:p>
            <a:pPr/>
            <a:r>
              <a:t>70% for work submitted up to 2 days late</a:t>
            </a:r>
          </a:p>
          <a:p>
            <a:pPr/>
            <a:r>
              <a:t>60% for work submitted up to 3 days late</a:t>
            </a:r>
          </a:p>
          <a:p>
            <a:pPr/>
            <a:r>
              <a:t>50% for work submitted up to 6 days late</a:t>
            </a:r>
          </a:p>
          <a:p>
            <a:pPr/>
            <a:r>
              <a:t>0% for work submitted more than 7 days late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145154" y="92853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rocess fail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Process failures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4" name="Screen Shot 2019-08-08 at 5.46.24 PM.png" descr="Screen Shot 2019-08-08 at 5.46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640" y="1803499"/>
            <a:ext cx="11037520" cy="7305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Links</a:t>
            </a:r>
          </a:p>
        </p:txBody>
      </p:sp>
      <p:sp>
        <p:nvSpPr>
          <p:cNvPr id="367" name="Logically, every process may communicate with every other process as in (a)…"/>
          <p:cNvSpPr txBox="1"/>
          <p:nvPr>
            <p:ph type="body" idx="1"/>
          </p:nvPr>
        </p:nvSpPr>
        <p:spPr>
          <a:xfrm>
            <a:off x="406400" y="4659312"/>
            <a:ext cx="12192000" cy="4360467"/>
          </a:xfrm>
          <a:prstGeom prst="rect">
            <a:avLst/>
          </a:prstGeom>
        </p:spPr>
        <p:txBody>
          <a:bodyPr/>
          <a:lstStyle/>
          <a:p>
            <a:pPr/>
            <a:r>
              <a:t>Logically, every process may communicate with every other process as in (a)</a:t>
            </a:r>
          </a:p>
          <a:p>
            <a:pPr/>
            <a:r>
              <a:t>Physical implementation may differ (b) — (d)</a:t>
            </a:r>
          </a:p>
        </p:txBody>
      </p:sp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9" name="5-Links.png" descr="5-Lin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191" y="1505561"/>
            <a:ext cx="12620418" cy="3125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at we will and will not co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9148">
              <a:spcBef>
                <a:spcPts val="2600"/>
              </a:spcBef>
              <a:defRPr sz="7050"/>
            </a:pPr>
            <a:r>
              <a:t>What we </a:t>
            </a:r>
            <a:r>
              <a:rPr u="sng"/>
              <a:t>will</a:t>
            </a:r>
            <a:r>
              <a:t> and will </a:t>
            </a:r>
            <a:r>
              <a:rPr u="sng"/>
              <a:t>not</a:t>
            </a:r>
            <a:r>
              <a:t> cover</a:t>
            </a:r>
          </a:p>
        </p:txBody>
      </p:sp>
      <p:sp>
        <p:nvSpPr>
          <p:cNvPr id="198" name="Will cov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7819" indent="-337819" defTabSz="443991">
              <a:spcBef>
                <a:spcPts val="1100"/>
              </a:spcBef>
              <a:defRPr sz="3040"/>
            </a:pPr>
            <a:r>
              <a:t>Will cover:</a:t>
            </a:r>
          </a:p>
          <a:p>
            <a:pPr lvl="1" marL="675640" indent="-337820" defTabSz="443991">
              <a:spcBef>
                <a:spcPts val="1100"/>
              </a:spcBef>
              <a:defRPr sz="2584"/>
            </a:pPr>
            <a:r>
              <a:t>Distributed Algorithms</a:t>
            </a:r>
          </a:p>
          <a:p>
            <a:pPr lvl="1" marL="675640" indent="-337820" defTabSz="443991">
              <a:spcBef>
                <a:spcPts val="1100"/>
              </a:spcBef>
              <a:defRPr sz="2584"/>
            </a:pPr>
            <a:r>
              <a:t>Fault Tolerant Distributed Programming</a:t>
            </a:r>
          </a:p>
          <a:p>
            <a:pPr lvl="2" marL="1013459" indent="-337820" defTabSz="443991">
              <a:spcBef>
                <a:spcPts val="1100"/>
              </a:spcBef>
              <a:defRPr sz="2280"/>
            </a:pPr>
            <a:r>
              <a:t>Multi-threading</a:t>
            </a:r>
          </a:p>
          <a:p>
            <a:pPr lvl="2" marL="1013459" indent="-337820" defTabSz="443991">
              <a:spcBef>
                <a:spcPts val="1100"/>
              </a:spcBef>
              <a:defRPr sz="2280"/>
            </a:pPr>
            <a:r>
              <a:t>Socket programming</a:t>
            </a:r>
          </a:p>
          <a:p>
            <a:pPr lvl="2" marL="1013459" indent="-337820" defTabSz="443991">
              <a:spcBef>
                <a:spcPts val="1100"/>
              </a:spcBef>
              <a:defRPr sz="2280"/>
            </a:pPr>
            <a:r>
              <a:t>Network programming, modular programming using Appia Framework</a:t>
            </a:r>
          </a:p>
          <a:p>
            <a:pPr marL="337819" indent="-337819" defTabSz="443991">
              <a:spcBef>
                <a:spcPts val="1100"/>
              </a:spcBef>
              <a:defRPr sz="3040"/>
            </a:pPr>
            <a:r>
              <a:t>Will NOT cover:</a:t>
            </a:r>
          </a:p>
          <a:p>
            <a:pPr lvl="1" marL="675640" indent="-337820" defTabSz="443991">
              <a:spcBef>
                <a:spcPts val="1100"/>
              </a:spcBef>
              <a:defRPr sz="2584"/>
            </a:pPr>
            <a:r>
              <a:t>Latest and greatest distributed systems tools (MAYBE a few…)</a:t>
            </a:r>
          </a:p>
          <a:p>
            <a:pPr lvl="1" marL="675640" indent="-337820" defTabSz="443991">
              <a:spcBef>
                <a:spcPts val="1100"/>
              </a:spcBef>
              <a:defRPr sz="2584"/>
            </a:pPr>
            <a:r>
              <a:t>Some basics you should know (Java, Unix environment, etc.)</a:t>
            </a:r>
          </a:p>
          <a:p>
            <a:pPr marL="337819" indent="-337819" defTabSz="443991">
              <a:spcBef>
                <a:spcPts val="1100"/>
              </a:spcBef>
              <a:defRPr sz="3040"/>
            </a:pPr>
            <a:r>
              <a:t>Elementary knowledge about algorithms, first-order logic, programming languages, security, and operating systems might be helpful but not required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45154" y="92853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urse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Course Goals</a:t>
            </a:r>
          </a:p>
        </p:txBody>
      </p:sp>
      <p:sp>
        <p:nvSpPr>
          <p:cNvPr id="202" name="Systems requiremen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Systems requirement:</a:t>
            </a:r>
          </a:p>
          <a:p>
            <a:pPr lvl="1"/>
            <a:r>
              <a:t>Learn something about distributed systems in particular;</a:t>
            </a:r>
          </a:p>
          <a:p>
            <a:pPr lvl="1"/>
            <a:r>
              <a:t>Learn general systems principles (modularity, layering, naming, security, …) and the algorithms on which they work</a:t>
            </a:r>
          </a:p>
          <a:p>
            <a:pPr lvl="1"/>
            <a:r>
              <a:t>Practice implementing real, larger systems and distributed tools used to implement those systems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145154" y="92853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y take this cour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Why take this course?</a:t>
            </a:r>
          </a:p>
        </p:txBody>
      </p:sp>
      <p:sp>
        <p:nvSpPr>
          <p:cNvPr id="206" name="Huge amounts of computing are now distributed..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69" indent="-293369" defTabSz="385572">
              <a:spcBef>
                <a:spcPts val="900"/>
              </a:spcBef>
              <a:defRPr sz="2640"/>
            </a:pPr>
            <a:r>
              <a:t>Huge amounts of computing are now distributed...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A few years ago, Intel threw its hands up in the air:  couldn’t increase GHz much more without CPU temperatures reaching solar levels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But we can still stuff more transistors (Moore’s Law)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Result:  Multi-core.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Result 2:  Your computer has become a parallel/distributed system.  In a decade, it may have 128 cores.</a:t>
            </a:r>
          </a:p>
          <a:p>
            <a:pPr marL="293369" indent="-293369" defTabSz="385572">
              <a:spcBef>
                <a:spcPts val="900"/>
              </a:spcBef>
              <a:defRPr sz="2640"/>
            </a:pPr>
            <a:r>
              <a:t>Oh, yeah, and that whole Internet thing...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my phone syncs its calendar with google, which i can get on my desktop with a web browser, ...</a:t>
            </a:r>
          </a:p>
          <a:p>
            <a:pPr lvl="2" marL="880110" indent="-293370" defTabSz="385572">
              <a:spcBef>
                <a:spcPts val="900"/>
              </a:spcBef>
              <a:defRPr sz="1980"/>
            </a:pPr>
            <a:r>
              <a:t>(That phone has the computing power of a desktop from 10 years ago and communicates wirelessly at a rate 5x faster than the average american home could in 1999.)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Stunningly impressive capabilities now seem mundane.  But lots of great stuff going on under the hood...</a:t>
            </a:r>
          </a:p>
          <a:p>
            <a:pPr lvl="1" marL="586740" indent="-293370" defTabSz="385572">
              <a:spcBef>
                <a:spcPts val="900"/>
              </a:spcBef>
              <a:defRPr sz="2244"/>
            </a:pPr>
            <a:r>
              <a:t>Most things are distributed, and more each day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145154" y="92853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If you find yourself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If you find yourself…</a:t>
            </a:r>
          </a:p>
        </p:txBody>
      </p:sp>
      <p:sp>
        <p:nvSpPr>
          <p:cNvPr id="210" name="In hollywood...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1000"/>
              </a:spcBef>
              <a:defRPr sz="2760"/>
            </a:pPr>
            <a:r>
              <a:t>In hollywood....</a:t>
            </a:r>
          </a:p>
          <a:p>
            <a:pPr lvl="1" marL="613409" indent="-306704" defTabSz="403097">
              <a:spcBef>
                <a:spcPts val="1000"/>
              </a:spcBef>
              <a:defRPr sz="2346"/>
            </a:pPr>
            <a:r>
              <a:t>... rendering videos on clusters of 10s of 1000s of nodes?</a:t>
            </a:r>
          </a:p>
          <a:p>
            <a:pPr lvl="1" marL="613409" indent="-306704" defTabSz="403097">
              <a:spcBef>
                <a:spcPts val="1000"/>
              </a:spcBef>
              <a:defRPr sz="2346"/>
            </a:pPr>
            <a:r>
              <a:t>Or getting terabytes of digital footage from on-location to post-processing?</a:t>
            </a:r>
          </a:p>
          <a:p>
            <a:pPr marL="306704" indent="-306704" defTabSz="403097">
              <a:spcBef>
                <a:spcPts val="1000"/>
              </a:spcBef>
              <a:defRPr sz="2760"/>
            </a:pPr>
            <a:r>
              <a:t>On wall street...</a:t>
            </a:r>
          </a:p>
          <a:p>
            <a:pPr lvl="1" marL="613409" indent="-306704" defTabSz="403097">
              <a:spcBef>
                <a:spcPts val="1000"/>
              </a:spcBef>
              <a:defRPr sz="2346"/>
            </a:pPr>
            <a:r>
              <a:t>tanking our economy with powerful simulations running on large clusters of machines</a:t>
            </a:r>
          </a:p>
          <a:p>
            <a:pPr lvl="1" marL="613409" indent="-306704" defTabSz="403097">
              <a:spcBef>
                <a:spcPts val="1000"/>
              </a:spcBef>
              <a:defRPr sz="2346"/>
            </a:pPr>
            <a:r>
              <a:t>For 11 years, the NYSE ran software from cornell systems folks to update trade data</a:t>
            </a:r>
          </a:p>
          <a:p>
            <a:pPr marL="306704" indent="-306704" defTabSz="403097">
              <a:spcBef>
                <a:spcPts val="1000"/>
              </a:spcBef>
              <a:defRPr sz="2760"/>
            </a:pPr>
            <a:r>
              <a:t>In biochem...</a:t>
            </a:r>
          </a:p>
          <a:p>
            <a:pPr lvl="1" marL="613409" indent="-306704" defTabSz="403097">
              <a:spcBef>
                <a:spcPts val="1000"/>
              </a:spcBef>
              <a:defRPr sz="2346"/>
            </a:pPr>
            <a:r>
              <a:t>using protein folding models that require supercomputers to run</a:t>
            </a:r>
          </a:p>
          <a:p>
            <a:pPr marL="306704" indent="-306704" defTabSz="403097">
              <a:spcBef>
                <a:spcPts val="1000"/>
              </a:spcBef>
              <a:defRPr sz="2760"/>
            </a:pPr>
            <a:r>
              <a:t>In gaming...</a:t>
            </a:r>
          </a:p>
          <a:p>
            <a:pPr lvl="1" marL="613409" indent="-306704" defTabSz="403097">
              <a:spcBef>
                <a:spcPts val="1000"/>
              </a:spcBef>
              <a:defRPr sz="2346"/>
            </a:pPr>
            <a:r>
              <a:t>Writing really bad distributed systems to enable MMOs to crash on a regular basis</a:t>
            </a:r>
          </a:p>
          <a:p>
            <a:pPr marL="306704" indent="-306704" defTabSz="403097">
              <a:spcBef>
                <a:spcPts val="1000"/>
              </a:spcBef>
              <a:defRPr sz="2760"/>
            </a:pPr>
            <a:r>
              <a:t>not to mention the obvious places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xfrm>
            <a:off x="145154" y="9285307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16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16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Picture 4.png" descr="Picture 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900" y="25400"/>
            <a:ext cx="11823700" cy="971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163"/>
          <p:cNvSpPr/>
          <p:nvPr/>
        </p:nvSpPr>
        <p:spPr>
          <a:xfrm rot="18320407">
            <a:off x="8203330" y="1776945"/>
            <a:ext cx="3124202" cy="1270002"/>
          </a:xfrm>
          <a:prstGeom prst="rightArrow">
            <a:avLst>
              <a:gd name="adj1" fmla="val 34320"/>
              <a:gd name="adj2" fmla="val 72749"/>
            </a:avLst>
          </a:prstGeom>
          <a:solidFill>
            <a:srgbClr val="3048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16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16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Picture 1.tiff" descr="Picture 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1300" y="0"/>
            <a:ext cx="143383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168"/>
          <p:cNvSpPr/>
          <p:nvPr/>
        </p:nvSpPr>
        <p:spPr>
          <a:xfrm>
            <a:off x="4152900" y="368300"/>
            <a:ext cx="2501900" cy="736600"/>
          </a:xfrm>
          <a:prstGeom prst="ellipse">
            <a:avLst/>
          </a:prstGeom>
          <a:ln w="241300">
            <a:solidFill>
              <a:srgbClr val="3048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22" name="rick-2.mov" descr="rick-2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56933" y="1917700"/>
            <a:ext cx="8585201" cy="643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2.png" descr="Picture 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6000" y="1841500"/>
            <a:ext cx="8445500" cy="60706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171"/>
          <p:cNvSpPr/>
          <p:nvPr/>
        </p:nvSpPr>
        <p:spPr>
          <a:xfrm>
            <a:off x="2908300" y="3136900"/>
            <a:ext cx="3746500" cy="1866900"/>
          </a:xfrm>
          <a:prstGeom prst="ellipse">
            <a:avLst/>
          </a:prstGeom>
          <a:ln w="241300">
            <a:solidFill>
              <a:srgbClr val="3048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5" name="Shape 172"/>
          <p:cNvSpPr/>
          <p:nvPr/>
        </p:nvSpPr>
        <p:spPr>
          <a:xfrm>
            <a:off x="11861800" y="647700"/>
            <a:ext cx="1054100" cy="1651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9999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82999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5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click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9" dur="indefinite" fill="hold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9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</p:childTnLst>
        </p:cTn>
      </p:par>
    </p:tnLst>
    <p:bldLst>
      <p:bldP build="whole" bldLvl="1" animBg="1" rev="0" advAuto="0" spid="221" grpId="3"/>
      <p:bldP build="whole" bldLvl="1" animBg="1" rev="0" advAuto="0" spid="221" grpId="4"/>
      <p:bldP build="whole" bldLvl="1" animBg="1" rev="0" advAuto="0" spid="222" grpId="2"/>
      <p:bldP build="whole" bldLvl="1" animBg="1" rev="0" advAuto="0" spid="223" grpId="5"/>
      <p:bldP build="whole" bldLvl="1" animBg="1" rev="0" advAuto="0" spid="224" grpId="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